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1"/>
  </p:notesMasterIdLst>
  <p:handoutMasterIdLst>
    <p:handoutMasterId r:id="rId12"/>
  </p:handoutMasterIdLst>
  <p:sldIdLst>
    <p:sldId id="757" r:id="rId3"/>
    <p:sldId id="758" r:id="rId4"/>
    <p:sldId id="763" r:id="rId5"/>
    <p:sldId id="760" r:id="rId6"/>
    <p:sldId id="759" r:id="rId7"/>
    <p:sldId id="761" r:id="rId8"/>
    <p:sldId id="764" r:id="rId9"/>
    <p:sldId id="762" r:id="rId10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661" autoAdjust="0"/>
  </p:normalViewPr>
  <p:slideViewPr>
    <p:cSldViewPr snapToGrid="0" snapToObjects="1">
      <p:cViewPr varScale="1">
        <p:scale>
          <a:sx n="63" d="100"/>
          <a:sy n="63" d="100"/>
        </p:scale>
        <p:origin x="12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ARIMA Models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3D45-C32A-462F-A4D9-A958EA65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B9A8-B260-4535-9F02-B44F2B11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3269C0-0E28-475A-AEC7-30FF5BAC5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AR(1) model:</a:t>
                </a:r>
              </a:p>
              <a:p>
                <a:pPr marL="4572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AR(p) model:</a:t>
                </a:r>
              </a:p>
              <a:p>
                <a:pPr marL="0" indent="0">
                  <a:buNone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i="1" dirty="0"/>
                  <a:t>The PACF can help us to identify the order p of an AR(p) model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3269C0-0E28-475A-AEC7-30FF5BAC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06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2931-2BA5-4BC4-8BE7-07216B95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76" y="242234"/>
            <a:ext cx="7556313" cy="1116106"/>
          </a:xfrm>
        </p:spPr>
        <p:txBody>
          <a:bodyPr/>
          <a:lstStyle/>
          <a:p>
            <a:r>
              <a:rPr lang="en-US" dirty="0"/>
              <a:t>Examples of Autoregressive</a:t>
            </a:r>
            <a:br>
              <a:rPr lang="en-US" dirty="0"/>
            </a:br>
            <a:r>
              <a:rPr lang="en-US" dirty="0"/>
              <a:t>Time Series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0643F-60ED-4283-B430-9AB2863E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12AF-CEE5-4995-804D-B75DFA32BF91}"/>
              </a:ext>
            </a:extLst>
          </p:cNvPr>
          <p:cNvSpPr txBox="1"/>
          <p:nvPr/>
        </p:nvSpPr>
        <p:spPr>
          <a:xfrm>
            <a:off x="1454114" y="5227174"/>
            <a:ext cx="176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AR(1) Signature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7C06E-C9A9-4516-92C5-ABB00952DE37}"/>
              </a:ext>
            </a:extLst>
          </p:cNvPr>
          <p:cNvSpPr txBox="1"/>
          <p:nvPr/>
        </p:nvSpPr>
        <p:spPr>
          <a:xfrm>
            <a:off x="5816083" y="5227174"/>
            <a:ext cx="219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AR(2)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29D61-E9A6-21AC-43C7-06968612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3" y="1519396"/>
            <a:ext cx="4246947" cy="2691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E7BAC-445C-D5EE-DE55-EB632D38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162" y="2052320"/>
            <a:ext cx="41646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2931-2BA5-4BC4-8BE7-07216B95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76" y="242234"/>
            <a:ext cx="7556313" cy="1116106"/>
          </a:xfrm>
        </p:spPr>
        <p:txBody>
          <a:bodyPr/>
          <a:lstStyle/>
          <a:p>
            <a:r>
              <a:rPr lang="en-US" dirty="0"/>
              <a:t>Examples of Autoregressive</a:t>
            </a:r>
            <a:br>
              <a:rPr lang="en-US" dirty="0"/>
            </a:br>
            <a:r>
              <a:rPr lang="en-US" dirty="0"/>
              <a:t>Time Series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0643F-60ED-4283-B430-9AB2863E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12AF-CEE5-4995-804D-B75DFA32BF91}"/>
              </a:ext>
            </a:extLst>
          </p:cNvPr>
          <p:cNvSpPr txBox="1"/>
          <p:nvPr/>
        </p:nvSpPr>
        <p:spPr>
          <a:xfrm>
            <a:off x="1454114" y="5227174"/>
            <a:ext cx="176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AR(2) Signature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7C06E-C9A9-4516-92C5-ABB00952DE37}"/>
              </a:ext>
            </a:extLst>
          </p:cNvPr>
          <p:cNvSpPr txBox="1"/>
          <p:nvPr/>
        </p:nvSpPr>
        <p:spPr>
          <a:xfrm>
            <a:off x="5816083" y="5227174"/>
            <a:ext cx="219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AR(2) Signature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65989-7B72-BABD-8D32-9168DE7C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6" y="1482341"/>
            <a:ext cx="4329545" cy="274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624A4-992D-616E-A860-18DCD1E9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94" y="2418192"/>
            <a:ext cx="4308641" cy="42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9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8A62-6F70-4B31-A259-CA67F945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51C05-0BAB-4379-8C17-2161971F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2AEBE0-5405-4A18-A0D8-431A37B9F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MA(1) model:</a:t>
                </a:r>
              </a:p>
              <a:p>
                <a:pPr marL="4572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MA(q) model:</a:t>
                </a:r>
              </a:p>
              <a:p>
                <a:pPr marL="0" indent="0">
                  <a:buNone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i="1" dirty="0"/>
                  <a:t>The ACF can help us to identify the order q of a MA(q) model.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2AEBE0-5405-4A18-A0D8-431A37B9F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D35-DE1B-4AE7-AF97-8FE6C65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23134"/>
            <a:ext cx="7556313" cy="1116106"/>
          </a:xfrm>
        </p:spPr>
        <p:txBody>
          <a:bodyPr/>
          <a:lstStyle/>
          <a:p>
            <a:r>
              <a:rPr lang="en-US" dirty="0"/>
              <a:t>Examples of Moving Average</a:t>
            </a:r>
            <a:br>
              <a:rPr lang="en-US" dirty="0"/>
            </a:br>
            <a:r>
              <a:rPr lang="en-US" dirty="0"/>
              <a:t>Time Series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10A15-47EB-4AC3-A4A3-6103C53D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24679-ED76-4332-87DE-F3FBFA3E4BFA}"/>
              </a:ext>
            </a:extLst>
          </p:cNvPr>
          <p:cNvSpPr txBox="1"/>
          <p:nvPr/>
        </p:nvSpPr>
        <p:spPr>
          <a:xfrm flipH="1">
            <a:off x="1120774" y="5595659"/>
            <a:ext cx="21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MA(1) Signature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AE5A5-2D6A-4FA8-AB0C-94DF172ACFD8}"/>
              </a:ext>
            </a:extLst>
          </p:cNvPr>
          <p:cNvSpPr txBox="1"/>
          <p:nvPr/>
        </p:nvSpPr>
        <p:spPr>
          <a:xfrm flipH="1">
            <a:off x="5878644" y="5590618"/>
            <a:ext cx="270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MA(2)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343D1-B46B-0606-DDD1-4C977DA85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4607878" cy="292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71B28-77BB-DE6C-49BD-8C1CB17C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2" y="2225126"/>
            <a:ext cx="4330234" cy="42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4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D35-DE1B-4AE7-AF97-8FE6C65B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Moving Average</a:t>
            </a:r>
            <a:br>
              <a:rPr lang="en-US" dirty="0"/>
            </a:br>
            <a:r>
              <a:rPr lang="en-US" dirty="0"/>
              <a:t>Time Series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10A15-47EB-4AC3-A4A3-6103C53D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24679-ED76-4332-87DE-F3FBFA3E4BFA}"/>
              </a:ext>
            </a:extLst>
          </p:cNvPr>
          <p:cNvSpPr txBox="1"/>
          <p:nvPr/>
        </p:nvSpPr>
        <p:spPr>
          <a:xfrm flipH="1">
            <a:off x="1120774" y="5595659"/>
            <a:ext cx="21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MA(2) Signature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AE5A5-2D6A-4FA8-AB0C-94DF172ACFD8}"/>
              </a:ext>
            </a:extLst>
          </p:cNvPr>
          <p:cNvSpPr txBox="1"/>
          <p:nvPr/>
        </p:nvSpPr>
        <p:spPr>
          <a:xfrm flipH="1">
            <a:off x="5878644" y="5590618"/>
            <a:ext cx="270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MA(2)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B2F79-6BE3-DCCE-65D6-AC450D2A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" y="1600200"/>
            <a:ext cx="4238179" cy="2686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BF3AE-BBC1-ADD8-DBA5-0AA2C6DA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17" y="2436492"/>
            <a:ext cx="4420523" cy="43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0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98B5-803C-444C-AB44-3DCF55C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vs.</a:t>
            </a:r>
            <a:br>
              <a:rPr lang="en-US" dirty="0"/>
            </a:br>
            <a:r>
              <a:rPr lang="en-US" dirty="0"/>
              <a:t>Moving Average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EA081-A70C-44FD-9152-D3DBD7C6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E04B60-E63F-4D32-99F4-075503399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 Order Autoregressive Model AR(1)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Y</a:t>
                </a:r>
                <a:r>
                  <a:rPr lang="en-US" baseline="-25000" dirty="0"/>
                  <a:t>t</a:t>
                </a:r>
                <a:r>
                  <a:rPr lang="en-US" dirty="0"/>
                  <a:t> is a function of the previous value plus some error</a:t>
                </a:r>
              </a:p>
              <a:p>
                <a:endParaRPr lang="en-US" dirty="0"/>
              </a:p>
              <a:p>
                <a:r>
                  <a:rPr lang="en-US" dirty="0"/>
                  <a:t>First Order Moving Average MA(1)</a:t>
                </a:r>
              </a:p>
              <a:p>
                <a:pPr marL="4572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Y</a:t>
                </a:r>
                <a:r>
                  <a:rPr lang="en-US" baseline="-25000" dirty="0"/>
                  <a:t>t</a:t>
                </a:r>
                <a:r>
                  <a:rPr lang="en-US" dirty="0"/>
                  <a:t> is a function of its immediately previous shock plus error (significant autocorrelation between Y</a:t>
                </a:r>
                <a:r>
                  <a:rPr lang="en-US" baseline="-25000" dirty="0"/>
                  <a:t>t</a:t>
                </a:r>
                <a:r>
                  <a:rPr lang="en-US" dirty="0"/>
                  <a:t> and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t-1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)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E04B60-E63F-4D32-99F4-075503399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1471" b="-1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0594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31379</TotalTime>
  <Words>270</Words>
  <Application>Microsoft Office PowerPoint</Application>
  <PresentationFormat>On-screen Show (4:3)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ARIMA Models</vt:lpstr>
      <vt:lpstr>Autoregression</vt:lpstr>
      <vt:lpstr>Examples of Autoregressive Time Series</vt:lpstr>
      <vt:lpstr>Examples of Autoregressive Time Series</vt:lpstr>
      <vt:lpstr>Moving Average</vt:lpstr>
      <vt:lpstr>Examples of Moving Average Time Series</vt:lpstr>
      <vt:lpstr>Examples of Moving Average Time Series</vt:lpstr>
      <vt:lpstr>Autoregressive vs. Moving Average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1070</cp:revision>
  <cp:lastPrinted>2016-10-04T20:26:21Z</cp:lastPrinted>
  <dcterms:created xsi:type="dcterms:W3CDTF">2014-09-07T15:36:25Z</dcterms:created>
  <dcterms:modified xsi:type="dcterms:W3CDTF">2023-09-19T16:40:52Z</dcterms:modified>
</cp:coreProperties>
</file>